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CDFC425D-7BB4-4B75-807F-C72D07266EA2}" type="datetimeFigureOut">
              <a:rPr lang="en-US" smtClean="0"/>
              <a:t>1/7/2014</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166C76EE-311C-45F0-B498-321D6CBCA075}"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FC425D-7BB4-4B75-807F-C72D07266EA2}" type="datetimeFigureOut">
              <a:rPr lang="en-US" smtClean="0"/>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6C76EE-311C-45F0-B498-321D6CBCA07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DFC425D-7BB4-4B75-807F-C72D07266EA2}" type="datetimeFigureOut">
              <a:rPr lang="en-US" smtClean="0"/>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166C76EE-311C-45F0-B498-321D6CBCA07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DFC425D-7BB4-4B75-807F-C72D07266EA2}" type="datetimeFigureOut">
              <a:rPr lang="en-US" smtClean="0"/>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6C76EE-311C-45F0-B498-321D6CBCA075}"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CDFC425D-7BB4-4B75-807F-C72D07266EA2}" type="datetimeFigureOut">
              <a:rPr lang="en-US" smtClean="0"/>
              <a:t>1/7/2014</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166C76EE-311C-45F0-B498-321D6CBCA075}"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DFC425D-7BB4-4B75-807F-C72D07266EA2}" type="datetimeFigureOut">
              <a:rPr lang="en-US" smtClean="0"/>
              <a:t>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6C76EE-311C-45F0-B498-321D6CBCA075}"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DFC425D-7BB4-4B75-807F-C72D07266EA2}" type="datetimeFigureOut">
              <a:rPr lang="en-US" smtClean="0"/>
              <a:t>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6C76EE-311C-45F0-B498-321D6CBCA075}"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DFC425D-7BB4-4B75-807F-C72D07266EA2}" type="datetimeFigureOut">
              <a:rPr lang="en-US" smtClean="0"/>
              <a:t>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6C76EE-311C-45F0-B498-321D6CBCA075}"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CDFC425D-7BB4-4B75-807F-C72D07266EA2}" type="datetimeFigureOut">
              <a:rPr lang="en-US" smtClean="0"/>
              <a:t>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6C76EE-311C-45F0-B498-321D6CBCA07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FC425D-7BB4-4B75-807F-C72D07266EA2}" type="datetimeFigureOut">
              <a:rPr lang="en-US" smtClean="0"/>
              <a:t>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166C76EE-311C-45F0-B498-321D6CBCA075}"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FC425D-7BB4-4B75-807F-C72D07266EA2}" type="datetimeFigureOut">
              <a:rPr lang="en-US" smtClean="0"/>
              <a:t>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6C76EE-311C-45F0-B498-321D6CBCA075}"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CDFC425D-7BB4-4B75-807F-C72D07266EA2}" type="datetimeFigureOut">
              <a:rPr lang="en-US" smtClean="0"/>
              <a:t>1/7/2014</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166C76EE-311C-45F0-B498-321D6CBCA07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latin typeface="Andalus" panose="02020603050405020304" pitchFamily="18" charset="-78"/>
                <a:cs typeface="Andalus" panose="02020603050405020304" pitchFamily="18" charset="-78"/>
              </a:rPr>
              <a:t>People and Major Events of the Civil War</a:t>
            </a:r>
            <a:endParaRPr lang="en-US" dirty="0">
              <a:latin typeface="Andalus" panose="02020603050405020304" pitchFamily="18" charset="-78"/>
              <a:cs typeface="Andalus" panose="02020603050405020304" pitchFamily="18" charset="-78"/>
            </a:endParaRPr>
          </a:p>
        </p:txBody>
      </p:sp>
      <p:sp>
        <p:nvSpPr>
          <p:cNvPr id="2" name="Title 1"/>
          <p:cNvSpPr>
            <a:spLocks noGrp="1"/>
          </p:cNvSpPr>
          <p:nvPr>
            <p:ph type="title"/>
          </p:nvPr>
        </p:nvSpPr>
        <p:spPr/>
        <p:txBody>
          <a:bodyPr/>
          <a:lstStyle/>
          <a:p>
            <a:r>
              <a:rPr lang="en-US" sz="3600" dirty="0" smtClean="0">
                <a:latin typeface="Andalus" panose="02020603050405020304" pitchFamily="18" charset="-78"/>
                <a:cs typeface="Andalus" panose="02020603050405020304" pitchFamily="18" charset="-78"/>
              </a:rPr>
              <a:t>The early battles of the Civil War, 1861 – 1863 </a:t>
            </a:r>
            <a:endParaRPr lang="en-US" sz="3600"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29606137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713740" y="1719263"/>
            <a:ext cx="3525520" cy="4406900"/>
          </a:xfrm>
        </p:spPr>
      </p:pic>
      <p:sp>
        <p:nvSpPr>
          <p:cNvPr id="3" name="Content Placeholder 2"/>
          <p:cNvSpPr>
            <a:spLocks noGrp="1"/>
          </p:cNvSpPr>
          <p:nvPr>
            <p:ph sz="half" idx="2"/>
          </p:nvPr>
        </p:nvSpPr>
        <p:spPr/>
        <p:txBody>
          <a:bodyPr>
            <a:normAutofit fontScale="92500" lnSpcReduction="20000"/>
          </a:bodyPr>
          <a:lstStyle/>
          <a:p>
            <a:pPr marL="45720" indent="0">
              <a:buNone/>
            </a:pPr>
            <a:r>
              <a:rPr lang="en-US" dirty="0">
                <a:latin typeface="Andalus" panose="02020603050405020304" pitchFamily="18" charset="-78"/>
                <a:cs typeface="Andalus" panose="02020603050405020304" pitchFamily="18" charset="-78"/>
              </a:rPr>
              <a:t>He was appointed to lead the Union soldiers – indeed, simply to train them to fight – after Irvin McDowell’s men were routed at the Battle of Bull Run – or Manassas Junction.  In 1864, after he had been fired for inaction, he ran for President against Lincoln as a “Peace Democrat.” </a:t>
            </a:r>
          </a:p>
          <a:p>
            <a:pPr marL="45720" indent="0">
              <a:buNone/>
            </a:pPr>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George B. </a:t>
            </a:r>
            <a:r>
              <a:rPr lang="en-US" dirty="0" err="1" smtClean="0">
                <a:latin typeface="Andalus" panose="02020603050405020304" pitchFamily="18" charset="-78"/>
                <a:cs typeface="Andalus" panose="02020603050405020304" pitchFamily="18" charset="-78"/>
              </a:rPr>
              <a:t>MCClellan</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16680768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33400" y="1752600"/>
            <a:ext cx="4038600" cy="3472210"/>
          </a:xfrm>
        </p:spPr>
      </p:pic>
      <p:sp>
        <p:nvSpPr>
          <p:cNvPr id="3" name="Content Placeholder 2"/>
          <p:cNvSpPr>
            <a:spLocks noGrp="1"/>
          </p:cNvSpPr>
          <p:nvPr>
            <p:ph sz="half" idx="2"/>
          </p:nvPr>
        </p:nvSpPr>
        <p:spPr/>
        <p:txBody>
          <a:bodyPr>
            <a:normAutofit fontScale="92500" lnSpcReduction="10000"/>
          </a:bodyPr>
          <a:lstStyle/>
          <a:p>
            <a:pPr marL="45720" indent="0">
              <a:buNone/>
            </a:pPr>
            <a:r>
              <a:rPr lang="en-US" dirty="0">
                <a:latin typeface="Andalus" panose="02020603050405020304" pitchFamily="18" charset="-78"/>
                <a:cs typeface="Andalus" panose="02020603050405020304" pitchFamily="18" charset="-78"/>
              </a:rPr>
              <a:t>This was the overall plan for Union victory devised by General Winfield Scott.  The plan consisted of several parts: a blockade around Southern ports, control over the Mississippi River, and dividing the South into isolated regions. </a:t>
            </a:r>
          </a:p>
          <a:p>
            <a:pPr marL="45720" indent="0">
              <a:buNone/>
            </a:pPr>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The Anaconda Plan</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24759655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199" y="1752600"/>
            <a:ext cx="5482537" cy="4114800"/>
          </a:xfrm>
        </p:spPr>
      </p:pic>
      <p:sp>
        <p:nvSpPr>
          <p:cNvPr id="3" name="Content Placeholder 2"/>
          <p:cNvSpPr>
            <a:spLocks noGrp="1"/>
          </p:cNvSpPr>
          <p:nvPr>
            <p:ph sz="half" idx="2"/>
          </p:nvPr>
        </p:nvSpPr>
        <p:spPr>
          <a:xfrm>
            <a:off x="5943600" y="1719072"/>
            <a:ext cx="2971800" cy="4605528"/>
          </a:xfrm>
        </p:spPr>
        <p:txBody>
          <a:bodyPr>
            <a:normAutofit fontScale="70000" lnSpcReduction="20000"/>
          </a:bodyPr>
          <a:lstStyle/>
          <a:p>
            <a:pPr marL="45720" indent="0">
              <a:buNone/>
            </a:pPr>
            <a:r>
              <a:rPr lang="en-US" dirty="0">
                <a:latin typeface="Andalus" panose="02020603050405020304" pitchFamily="18" charset="-78"/>
                <a:cs typeface="Andalus" panose="02020603050405020304" pitchFamily="18" charset="-78"/>
              </a:rPr>
              <a:t>This battle was Robert E. Lee’s first attempt at winning a major victory on Northern territory.  He though such a victory may bring European allies into the war on behalf of the Confederacy.  Instead, after his army was defeated in a horrific bloodletting, Abraham Lincoln issued the Emancipation Proclamation. </a:t>
            </a:r>
          </a:p>
          <a:p>
            <a:pPr marL="45720" indent="0">
              <a:buNone/>
            </a:pPr>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The Battle of Antietam</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871044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81000" y="1828800"/>
            <a:ext cx="4038600" cy="3024253"/>
          </a:xfrm>
        </p:spPr>
      </p:pic>
      <p:sp>
        <p:nvSpPr>
          <p:cNvPr id="3" name="Content Placeholder 2"/>
          <p:cNvSpPr>
            <a:spLocks noGrp="1"/>
          </p:cNvSpPr>
          <p:nvPr>
            <p:ph sz="half" idx="2"/>
          </p:nvPr>
        </p:nvSpPr>
        <p:spPr/>
        <p:txBody>
          <a:bodyPr/>
          <a:lstStyle/>
          <a:p>
            <a:pPr marL="45720" indent="0">
              <a:buNone/>
            </a:pPr>
            <a:r>
              <a:rPr lang="en-US" dirty="0">
                <a:latin typeface="Andalus" panose="02020603050405020304" pitchFamily="18" charset="-78"/>
                <a:cs typeface="Andalus" panose="02020603050405020304" pitchFamily="18" charset="-78"/>
              </a:rPr>
              <a:t>This April 1862 battle resulted in close to 20,000 casualties – more than any battle to date.  It was such a costly victory for the Union that many called for the resignation of General Ulysses S. Grant. </a:t>
            </a:r>
          </a:p>
          <a:p>
            <a:pPr marL="45720" indent="0">
              <a:buNone/>
            </a:pPr>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Shiloh</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17649072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04800" y="1905000"/>
            <a:ext cx="5238751" cy="3810000"/>
          </a:xfrm>
        </p:spPr>
      </p:pic>
      <p:sp>
        <p:nvSpPr>
          <p:cNvPr id="3" name="Content Placeholder 2"/>
          <p:cNvSpPr>
            <a:spLocks noGrp="1"/>
          </p:cNvSpPr>
          <p:nvPr>
            <p:ph sz="half" idx="2"/>
          </p:nvPr>
        </p:nvSpPr>
        <p:spPr>
          <a:xfrm>
            <a:off x="5638800" y="1905000"/>
            <a:ext cx="3276600" cy="4407408"/>
          </a:xfrm>
        </p:spPr>
        <p:txBody>
          <a:bodyPr>
            <a:normAutofit fontScale="85000" lnSpcReduction="20000"/>
          </a:bodyPr>
          <a:lstStyle/>
          <a:p>
            <a:pPr marL="45720" indent="0">
              <a:buNone/>
            </a:pPr>
            <a:r>
              <a:rPr lang="en-US" dirty="0">
                <a:latin typeface="Andalus" panose="02020603050405020304" pitchFamily="18" charset="-78"/>
                <a:cs typeface="Andalus" panose="02020603050405020304" pitchFamily="18" charset="-78"/>
              </a:rPr>
              <a:t>This battle was a Confederate victory in May of 1863.  General Joseph Hooker and his men were outflanked by Robert E. Lee and the famed “Stonewall” Brigade.  Unfortunately for the Confederacy, Thomas “Stonewall” Jackson was killed during the fighting. </a:t>
            </a:r>
            <a:endParaRPr lang="en-US" dirty="0">
              <a:latin typeface="Andalus" panose="02020603050405020304" pitchFamily="18" charset="-78"/>
              <a:cs typeface="Andalus" panose="02020603050405020304" pitchFamily="18" charset="-78"/>
            </a:endParaRPr>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The Battle of Chancellorsville</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2323180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990600" y="1778745"/>
            <a:ext cx="3276600" cy="4727726"/>
          </a:xfrm>
        </p:spPr>
      </p:pic>
      <p:sp>
        <p:nvSpPr>
          <p:cNvPr id="3" name="Content Placeholder 2"/>
          <p:cNvSpPr>
            <a:spLocks noGrp="1"/>
          </p:cNvSpPr>
          <p:nvPr>
            <p:ph sz="half" idx="2"/>
          </p:nvPr>
        </p:nvSpPr>
        <p:spPr/>
        <p:txBody>
          <a:bodyPr>
            <a:normAutofit lnSpcReduction="10000"/>
          </a:bodyPr>
          <a:lstStyle/>
          <a:p>
            <a:pPr marL="45720" indent="0">
              <a:buNone/>
            </a:pPr>
            <a:r>
              <a:rPr lang="en-US" dirty="0" smtClean="0">
                <a:latin typeface="Andalus" panose="02020603050405020304" pitchFamily="18" charset="-78"/>
                <a:cs typeface="Andalus" panose="02020603050405020304" pitchFamily="18" charset="-78"/>
              </a:rPr>
              <a:t>He was the President of the Confederacy during the Civil War.  Before the war, he had served in the United States Senate.  After the war, he was imprisoned briefly, but not executed for treason as many Union leaders wished. </a:t>
            </a:r>
            <a:endParaRPr lang="en-US" dirty="0">
              <a:latin typeface="Andalus" panose="02020603050405020304" pitchFamily="18" charset="-78"/>
              <a:cs typeface="Andalus" panose="02020603050405020304" pitchFamily="18" charset="-78"/>
            </a:endParaRPr>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Jefferson Davis</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1867869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836215" y="1719263"/>
            <a:ext cx="3280570" cy="4406900"/>
          </a:xfrm>
        </p:spPr>
      </p:pic>
      <p:sp>
        <p:nvSpPr>
          <p:cNvPr id="3" name="Content Placeholder 2"/>
          <p:cNvSpPr>
            <a:spLocks noGrp="1"/>
          </p:cNvSpPr>
          <p:nvPr>
            <p:ph sz="half" idx="2"/>
          </p:nvPr>
        </p:nvSpPr>
        <p:spPr/>
        <p:txBody>
          <a:bodyPr>
            <a:normAutofit fontScale="77500" lnSpcReduction="20000"/>
          </a:bodyPr>
          <a:lstStyle/>
          <a:p>
            <a:pPr marL="45720" indent="0">
              <a:buNone/>
            </a:pPr>
            <a:r>
              <a:rPr lang="en-US" dirty="0">
                <a:latin typeface="Andalus" panose="02020603050405020304" pitchFamily="18" charset="-78"/>
                <a:cs typeface="Andalus" panose="02020603050405020304" pitchFamily="18" charset="-78"/>
              </a:rPr>
              <a:t>This executive order of the President freed all enslaved men and women in parts of the South still in active rebellion against the Union.  If you were living in Princess Anne County at the time, tough luck.  The proclamation was allowed as a military necessity only!  When the war came to an end, it might have been rescinded were it not for the ratification of the 13</a:t>
            </a:r>
            <a:r>
              <a:rPr lang="en-US" baseline="30000" dirty="0">
                <a:latin typeface="Andalus" panose="02020603050405020304" pitchFamily="18" charset="-78"/>
                <a:cs typeface="Andalus" panose="02020603050405020304" pitchFamily="18" charset="-78"/>
              </a:rPr>
              <a:t>th</a:t>
            </a:r>
            <a:r>
              <a:rPr lang="en-US" dirty="0">
                <a:latin typeface="Andalus" panose="02020603050405020304" pitchFamily="18" charset="-78"/>
                <a:cs typeface="Andalus" panose="02020603050405020304" pitchFamily="18" charset="-78"/>
              </a:rPr>
              <a:t> Amendment. </a:t>
            </a:r>
          </a:p>
          <a:p>
            <a:pPr marL="45720" indent="0">
              <a:buNone/>
            </a:pPr>
            <a:endParaRPr lang="en-US" dirty="0">
              <a:latin typeface="Andalus" panose="02020603050405020304" pitchFamily="18" charset="-78"/>
              <a:cs typeface="Andalus" panose="02020603050405020304" pitchFamily="18" charset="-78"/>
            </a:endParaRPr>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The emancipation proclamation</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23240908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990600" y="1723581"/>
            <a:ext cx="2971800" cy="4398264"/>
          </a:xfrm>
        </p:spPr>
      </p:pic>
      <p:sp>
        <p:nvSpPr>
          <p:cNvPr id="3" name="Content Placeholder 2"/>
          <p:cNvSpPr>
            <a:spLocks noGrp="1"/>
          </p:cNvSpPr>
          <p:nvPr>
            <p:ph sz="half" idx="2"/>
          </p:nvPr>
        </p:nvSpPr>
        <p:spPr/>
        <p:txBody>
          <a:bodyPr>
            <a:normAutofit fontScale="85000" lnSpcReduction="20000"/>
          </a:bodyPr>
          <a:lstStyle/>
          <a:p>
            <a:pPr marL="45720" indent="0">
              <a:buNone/>
            </a:pPr>
            <a:r>
              <a:rPr lang="en-US" dirty="0">
                <a:latin typeface="Andalus" panose="02020603050405020304" pitchFamily="18" charset="-78"/>
                <a:cs typeface="Andalus" panose="02020603050405020304" pitchFamily="18" charset="-78"/>
              </a:rPr>
              <a:t>He led the Confederate Army and was the commander of the Army of Northern Virginia. </a:t>
            </a:r>
            <a:r>
              <a:rPr lang="en-US" dirty="0" smtClean="0">
                <a:latin typeface="Andalus" panose="02020603050405020304" pitchFamily="18" charset="-78"/>
                <a:cs typeface="Andalus" panose="02020603050405020304" pitchFamily="18" charset="-78"/>
              </a:rPr>
              <a:t>He led successful battles during the Peninsula Campaign, at Fredericksburg, and in Chancellorsville.  However, he also lost major campaigns at Antietam and Gettysburg by the end of the Civil War.</a:t>
            </a:r>
            <a:endParaRPr lang="en-US" dirty="0">
              <a:latin typeface="Andalus" panose="02020603050405020304" pitchFamily="18" charset="-78"/>
              <a:cs typeface="Andalus" panose="02020603050405020304" pitchFamily="18" charset="-78"/>
            </a:endParaRPr>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ROBERT E. </a:t>
            </a:r>
            <a:r>
              <a:rPr lang="en-US" dirty="0" err="1" smtClean="0">
                <a:latin typeface="Andalus" panose="02020603050405020304" pitchFamily="18" charset="-78"/>
                <a:cs typeface="Andalus" panose="02020603050405020304" pitchFamily="18" charset="-78"/>
              </a:rPr>
              <a:t>LEe</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27273996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81000" y="1828800"/>
            <a:ext cx="6143256" cy="3962400"/>
          </a:xfrm>
        </p:spPr>
      </p:pic>
      <p:sp>
        <p:nvSpPr>
          <p:cNvPr id="3" name="Content Placeholder 2"/>
          <p:cNvSpPr>
            <a:spLocks noGrp="1"/>
          </p:cNvSpPr>
          <p:nvPr>
            <p:ph sz="half" idx="2"/>
          </p:nvPr>
        </p:nvSpPr>
        <p:spPr>
          <a:xfrm>
            <a:off x="6553200" y="1719072"/>
            <a:ext cx="2362200" cy="4407408"/>
          </a:xfrm>
        </p:spPr>
        <p:txBody>
          <a:bodyPr>
            <a:normAutofit fontScale="77500" lnSpcReduction="20000"/>
          </a:bodyPr>
          <a:lstStyle/>
          <a:p>
            <a:pPr marL="45720" indent="0">
              <a:buNone/>
            </a:pPr>
            <a:r>
              <a:rPr lang="en-US" dirty="0">
                <a:latin typeface="Andalus" panose="02020603050405020304" pitchFamily="18" charset="-78"/>
                <a:cs typeface="Andalus" panose="02020603050405020304" pitchFamily="18" charset="-78"/>
              </a:rPr>
              <a:t>The Union suffered a devastating defeat during this December 1862 battle; Ambrose Burnside’s men died thousands at a time attempting to capture </a:t>
            </a:r>
            <a:r>
              <a:rPr lang="en-US" dirty="0" err="1">
                <a:latin typeface="Andalus" panose="02020603050405020304" pitchFamily="18" charset="-78"/>
                <a:cs typeface="Andalus" panose="02020603050405020304" pitchFamily="18" charset="-78"/>
              </a:rPr>
              <a:t>Marye’s</a:t>
            </a:r>
            <a:r>
              <a:rPr lang="en-US" dirty="0">
                <a:latin typeface="Andalus" panose="02020603050405020304" pitchFamily="18" charset="-78"/>
                <a:cs typeface="Andalus" panose="02020603050405020304" pitchFamily="18" charset="-78"/>
              </a:rPr>
              <a:t> Heights in the city. </a:t>
            </a:r>
          </a:p>
          <a:p>
            <a:pPr marL="45720" indent="0">
              <a:buNone/>
            </a:pPr>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Fredericksburg</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3606263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57300" y="2017713"/>
            <a:ext cx="2438400" cy="3810000"/>
          </a:xfrm>
        </p:spPr>
      </p:pic>
      <p:sp>
        <p:nvSpPr>
          <p:cNvPr id="6" name="Content Placeholder 5"/>
          <p:cNvSpPr>
            <a:spLocks noGrp="1"/>
          </p:cNvSpPr>
          <p:nvPr>
            <p:ph sz="half" idx="2"/>
          </p:nvPr>
        </p:nvSpPr>
        <p:spPr/>
        <p:txBody>
          <a:bodyPr>
            <a:normAutofit fontScale="77500" lnSpcReduction="20000"/>
          </a:bodyPr>
          <a:lstStyle/>
          <a:p>
            <a:pPr marL="0" marR="0" indent="0">
              <a:lnSpc>
                <a:spcPct val="115000"/>
              </a:lnSpc>
              <a:spcBef>
                <a:spcPts val="0"/>
              </a:spcBef>
              <a:spcAft>
                <a:spcPts val="1000"/>
              </a:spcAft>
              <a:buNone/>
            </a:pPr>
            <a:r>
              <a:rPr lang="en-US" dirty="0">
                <a:latin typeface="Andalus" panose="02020603050405020304" pitchFamily="18" charset="-78"/>
                <a:ea typeface="Calibri"/>
                <a:cs typeface="Andalus" panose="02020603050405020304" pitchFamily="18" charset="-78"/>
              </a:rPr>
              <a:t>He was the commander at Fort Monroe in Hampton who began to accept runaway enslaved African-Americans as “contraband of war.”  Later during the war, he would declare that any Southern woman who insulted a Union soldier should be treated as a common prostitute!  The Beast!</a:t>
            </a:r>
          </a:p>
          <a:p>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BENJAMIN BUTLER</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1641771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1752600"/>
            <a:ext cx="4038600" cy="3666291"/>
          </a:xfrm>
        </p:spPr>
      </p:pic>
      <p:sp>
        <p:nvSpPr>
          <p:cNvPr id="3" name="Content Placeholder 2"/>
          <p:cNvSpPr>
            <a:spLocks noGrp="1"/>
          </p:cNvSpPr>
          <p:nvPr>
            <p:ph sz="half" idx="2"/>
          </p:nvPr>
        </p:nvSpPr>
        <p:spPr>
          <a:xfrm>
            <a:off x="4648200" y="1719072"/>
            <a:ext cx="4114800" cy="4681728"/>
          </a:xfrm>
        </p:spPr>
        <p:txBody>
          <a:bodyPr>
            <a:normAutofit fontScale="85000" lnSpcReduction="20000"/>
          </a:bodyPr>
          <a:lstStyle/>
          <a:p>
            <a:pPr marL="45720" indent="0">
              <a:buNone/>
            </a:pPr>
            <a:r>
              <a:rPr lang="en-US" dirty="0">
                <a:latin typeface="Andalus" panose="02020603050405020304" pitchFamily="18" charset="-78"/>
                <a:cs typeface="Andalus" panose="02020603050405020304" pitchFamily="18" charset="-78"/>
              </a:rPr>
              <a:t>During this series of battles, </a:t>
            </a:r>
            <a:r>
              <a:rPr lang="en-US" dirty="0" smtClean="0">
                <a:latin typeface="Andalus" panose="02020603050405020304" pitchFamily="18" charset="-78"/>
                <a:cs typeface="Andalus" panose="02020603050405020304" pitchFamily="18" charset="-78"/>
              </a:rPr>
              <a:t>Confederate generals outsmarted </a:t>
            </a:r>
            <a:r>
              <a:rPr lang="en-US" dirty="0">
                <a:latin typeface="Andalus" panose="02020603050405020304" pitchFamily="18" charset="-78"/>
                <a:cs typeface="Andalus" panose="02020603050405020304" pitchFamily="18" charset="-78"/>
              </a:rPr>
              <a:t>and outmaneuvered the timid George B. McClellan.  </a:t>
            </a:r>
            <a:r>
              <a:rPr lang="en-US" dirty="0" smtClean="0">
                <a:latin typeface="Andalus" panose="02020603050405020304" pitchFamily="18" charset="-78"/>
                <a:cs typeface="Andalus" panose="02020603050405020304" pitchFamily="18" charset="-78"/>
              </a:rPr>
              <a:t>“Quaker Guns” were used by the Confederacy to fool Union soldiers into the belief that they were outmanned and outgunned.  The </a:t>
            </a:r>
            <a:r>
              <a:rPr lang="en-US" dirty="0">
                <a:latin typeface="Andalus" panose="02020603050405020304" pitchFamily="18" charset="-78"/>
                <a:cs typeface="Andalus" panose="02020603050405020304" pitchFamily="18" charset="-78"/>
              </a:rPr>
              <a:t>campaign included the Seven Days’ Battles and took place near present day Williamsburg and Yorktown. </a:t>
            </a:r>
          </a:p>
          <a:p>
            <a:pPr marL="45720" indent="0">
              <a:buNone/>
            </a:pPr>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The Peninsula campaign</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876210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06219" y="1719263"/>
            <a:ext cx="2940561" cy="4406900"/>
          </a:xfrm>
        </p:spPr>
      </p:pic>
      <p:sp>
        <p:nvSpPr>
          <p:cNvPr id="3" name="Content Placeholder 2"/>
          <p:cNvSpPr>
            <a:spLocks noGrp="1"/>
          </p:cNvSpPr>
          <p:nvPr>
            <p:ph sz="half" idx="2"/>
          </p:nvPr>
        </p:nvSpPr>
        <p:spPr/>
        <p:txBody>
          <a:bodyPr/>
          <a:lstStyle/>
          <a:p>
            <a:pPr marL="45720" indent="0">
              <a:buNone/>
            </a:pPr>
            <a:r>
              <a:rPr lang="en-US" dirty="0">
                <a:latin typeface="Andalus" panose="02020603050405020304" pitchFamily="18" charset="-78"/>
                <a:cs typeface="Andalus" panose="02020603050405020304" pitchFamily="18" charset="-78"/>
              </a:rPr>
              <a:t>He suspended the </a:t>
            </a:r>
            <a:r>
              <a:rPr lang="en-US" i="1" dirty="0">
                <a:latin typeface="Andalus" panose="02020603050405020304" pitchFamily="18" charset="-78"/>
                <a:cs typeface="Andalus" panose="02020603050405020304" pitchFamily="18" charset="-78"/>
              </a:rPr>
              <a:t>writ of habeas corpus </a:t>
            </a:r>
            <a:r>
              <a:rPr lang="en-US" dirty="0">
                <a:latin typeface="Andalus" panose="02020603050405020304" pitchFamily="18" charset="-78"/>
                <a:cs typeface="Andalus" panose="02020603050405020304" pitchFamily="18" charset="-78"/>
              </a:rPr>
              <a:t>and place anyone who hinted at pro-Confederate views in the state of Maryland in prison – without trial, and without explaining the charges against them. </a:t>
            </a:r>
          </a:p>
          <a:p>
            <a:pPr marL="45720" indent="0">
              <a:buNone/>
            </a:pPr>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Abraham Lincoln</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1928111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914400" y="1839913"/>
            <a:ext cx="3200400" cy="4267200"/>
          </a:xfrm>
        </p:spPr>
      </p:pic>
      <p:sp>
        <p:nvSpPr>
          <p:cNvPr id="3" name="Content Placeholder 2"/>
          <p:cNvSpPr>
            <a:spLocks noGrp="1"/>
          </p:cNvSpPr>
          <p:nvPr>
            <p:ph sz="half" idx="2"/>
          </p:nvPr>
        </p:nvSpPr>
        <p:spPr/>
        <p:txBody>
          <a:bodyPr/>
          <a:lstStyle/>
          <a:p>
            <a:pPr marL="45720" indent="0">
              <a:buNone/>
            </a:pPr>
            <a:r>
              <a:rPr lang="en-US" dirty="0">
                <a:latin typeface="Andalus" panose="02020603050405020304" pitchFamily="18" charset="-78"/>
                <a:cs typeface="Andalus" panose="02020603050405020304" pitchFamily="18" charset="-78"/>
              </a:rPr>
              <a:t>He was the victor at Fort Henry, Fort </a:t>
            </a:r>
            <a:r>
              <a:rPr lang="en-US" dirty="0" err="1">
                <a:latin typeface="Andalus" panose="02020603050405020304" pitchFamily="18" charset="-78"/>
                <a:cs typeface="Andalus" panose="02020603050405020304" pitchFamily="18" charset="-78"/>
              </a:rPr>
              <a:t>Donelson</a:t>
            </a:r>
            <a:r>
              <a:rPr lang="en-US" dirty="0">
                <a:latin typeface="Andalus" panose="02020603050405020304" pitchFamily="18" charset="-78"/>
                <a:cs typeface="Andalus" panose="02020603050405020304" pitchFamily="18" charset="-78"/>
              </a:rPr>
              <a:t>, Shiloh, and later Vicksburg.  Eventually, Lincoln placed him in control of the entire Union army as General-in-Chief. </a:t>
            </a:r>
          </a:p>
          <a:p>
            <a:pPr marL="45720" indent="0">
              <a:buNone/>
            </a:pPr>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Ulysses S. Grant</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484027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57939" y="1719263"/>
            <a:ext cx="3237121" cy="4406900"/>
          </a:xfrm>
        </p:spPr>
      </p:pic>
      <p:sp>
        <p:nvSpPr>
          <p:cNvPr id="3" name="Content Placeholder 2"/>
          <p:cNvSpPr>
            <a:spLocks noGrp="1"/>
          </p:cNvSpPr>
          <p:nvPr>
            <p:ph sz="half" idx="2"/>
          </p:nvPr>
        </p:nvSpPr>
        <p:spPr/>
        <p:txBody>
          <a:bodyPr>
            <a:normAutofit/>
          </a:bodyPr>
          <a:lstStyle/>
          <a:p>
            <a:pPr marL="45720" indent="0">
              <a:buNone/>
            </a:pPr>
            <a:r>
              <a:rPr lang="en-US" dirty="0">
                <a:latin typeface="Andalus" panose="02020603050405020304" pitchFamily="18" charset="-78"/>
                <a:cs typeface="Andalus" panose="02020603050405020304" pitchFamily="18" charset="-78"/>
              </a:rPr>
              <a:t>He was in charge of the attack on Fort Sumter in April of 1861, and commanded the Confederate forces in Virginia during the Battle of Manassas Junction – before Lee took over the Army of Northern Virginia. </a:t>
            </a:r>
          </a:p>
          <a:p>
            <a:pPr marL="45720" indent="0">
              <a:buNone/>
            </a:pPr>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Pierre T.G. Beauregard </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2376101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57260" y="1719263"/>
            <a:ext cx="3038480" cy="4406900"/>
          </a:xfrm>
        </p:spPr>
      </p:pic>
      <p:sp>
        <p:nvSpPr>
          <p:cNvPr id="3" name="Content Placeholder 2"/>
          <p:cNvSpPr>
            <a:spLocks noGrp="1"/>
          </p:cNvSpPr>
          <p:nvPr>
            <p:ph sz="half" idx="2"/>
          </p:nvPr>
        </p:nvSpPr>
        <p:spPr/>
        <p:txBody>
          <a:bodyPr>
            <a:normAutofit fontScale="92500" lnSpcReduction="20000"/>
          </a:bodyPr>
          <a:lstStyle/>
          <a:p>
            <a:pPr marL="45720" indent="0">
              <a:buNone/>
            </a:pPr>
            <a:r>
              <a:rPr lang="en-US" dirty="0">
                <a:latin typeface="Andalus" panose="02020603050405020304" pitchFamily="18" charset="-78"/>
                <a:cs typeface="Andalus" panose="02020603050405020304" pitchFamily="18" charset="-78"/>
              </a:rPr>
              <a:t>This former professor of Mathematics at Virginia Military Institute was responsible for turning the tide of the battle at first Manassas.  He and his soldiers stood their ground against the oncoming Union soldiers, and sent them on a “Great Skedaddle” back to Washington, D.C.</a:t>
            </a:r>
          </a:p>
          <a:p>
            <a:pPr marL="45720" indent="0">
              <a:buNone/>
            </a:pPr>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Thomas “Stonewall” Jackson</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3356506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04800" y="1828800"/>
            <a:ext cx="5410200" cy="3942683"/>
          </a:xfrm>
        </p:spPr>
      </p:pic>
      <p:sp>
        <p:nvSpPr>
          <p:cNvPr id="3" name="Content Placeholder 2"/>
          <p:cNvSpPr>
            <a:spLocks noGrp="1"/>
          </p:cNvSpPr>
          <p:nvPr>
            <p:ph sz="half" idx="2"/>
          </p:nvPr>
        </p:nvSpPr>
        <p:spPr>
          <a:xfrm>
            <a:off x="5867400" y="1719072"/>
            <a:ext cx="2819400" cy="4407408"/>
          </a:xfrm>
        </p:spPr>
        <p:txBody>
          <a:bodyPr>
            <a:normAutofit fontScale="85000" lnSpcReduction="10000"/>
          </a:bodyPr>
          <a:lstStyle/>
          <a:p>
            <a:pPr marL="45720" indent="0">
              <a:buNone/>
            </a:pPr>
            <a:r>
              <a:rPr lang="en-US" dirty="0">
                <a:latin typeface="Andalus" panose="02020603050405020304" pitchFamily="18" charset="-78"/>
                <a:cs typeface="Andalus" panose="02020603050405020304" pitchFamily="18" charset="-78"/>
              </a:rPr>
              <a:t>This was the first major encounter of the Civil War between Union and Confederate armies, and it was a decisive victory for the South.  Union soldiers fled back to Washington, D.C. in a disorderly rout. </a:t>
            </a:r>
          </a:p>
          <a:p>
            <a:pPr marL="45720" indent="0">
              <a:buNone/>
            </a:pPr>
            <a:endParaRPr lang="en-US" dirty="0"/>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The First Battle of Manassas Junction, or Bull Run</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30524649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199" y="1828800"/>
            <a:ext cx="5847907" cy="4191000"/>
          </a:xfrm>
        </p:spPr>
      </p:pic>
      <p:sp>
        <p:nvSpPr>
          <p:cNvPr id="3" name="Content Placeholder 2"/>
          <p:cNvSpPr>
            <a:spLocks noGrp="1"/>
          </p:cNvSpPr>
          <p:nvPr>
            <p:ph sz="half" idx="2"/>
          </p:nvPr>
        </p:nvSpPr>
        <p:spPr>
          <a:xfrm>
            <a:off x="6400800" y="1719072"/>
            <a:ext cx="2438400" cy="4407408"/>
          </a:xfrm>
        </p:spPr>
        <p:txBody>
          <a:bodyPr>
            <a:normAutofit fontScale="77500" lnSpcReduction="20000"/>
          </a:bodyPr>
          <a:lstStyle/>
          <a:p>
            <a:pPr marL="45720" indent="0">
              <a:buNone/>
            </a:pPr>
            <a:r>
              <a:rPr lang="en-US" dirty="0">
                <a:latin typeface="Andalus" panose="02020603050405020304" pitchFamily="18" charset="-78"/>
                <a:cs typeface="Andalus" panose="02020603050405020304" pitchFamily="18" charset="-78"/>
              </a:rPr>
              <a:t>This was the first engagement between ironclad ships, and it took place in the Chesapeake Bay.  The Union vessel was victorious; the Confederate ship had to be scuttled when Norfolk surrendered.  </a:t>
            </a:r>
          </a:p>
        </p:txBody>
      </p:sp>
      <p:sp>
        <p:nvSpPr>
          <p:cNvPr id="4" name="Title 3"/>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The Battle of the ironclads: </a:t>
            </a:r>
            <a:r>
              <a:rPr lang="en-US" i="1" dirty="0" smtClean="0">
                <a:latin typeface="Andalus" panose="02020603050405020304" pitchFamily="18" charset="-78"/>
                <a:cs typeface="Andalus" panose="02020603050405020304" pitchFamily="18" charset="-78"/>
              </a:rPr>
              <a:t>Monitor</a:t>
            </a:r>
            <a:r>
              <a:rPr lang="en-US" dirty="0" smtClean="0">
                <a:latin typeface="Andalus" panose="02020603050405020304" pitchFamily="18" charset="-78"/>
                <a:cs typeface="Andalus" panose="02020603050405020304" pitchFamily="18" charset="-78"/>
              </a:rPr>
              <a:t> V. </a:t>
            </a:r>
            <a:r>
              <a:rPr lang="en-US" i="1" dirty="0" smtClean="0">
                <a:latin typeface="Andalus" panose="02020603050405020304" pitchFamily="18" charset="-78"/>
                <a:cs typeface="Andalus" panose="02020603050405020304" pitchFamily="18" charset="-78"/>
              </a:rPr>
              <a:t>Virginia</a:t>
            </a:r>
            <a:endParaRPr lang="en-US" i="1"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21168928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85</TotalTime>
  <Words>865</Words>
  <Application>Microsoft Office PowerPoint</Application>
  <PresentationFormat>On-screen Show (4:3)</PresentationFormat>
  <Paragraphs>36</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Grid</vt:lpstr>
      <vt:lpstr>The early battles of the Civil War, 1861 – 1863 </vt:lpstr>
      <vt:lpstr>BENJAMIN BUTLER</vt:lpstr>
      <vt:lpstr>The Peninsula campaign</vt:lpstr>
      <vt:lpstr>Abraham Lincoln</vt:lpstr>
      <vt:lpstr>Ulysses S. Grant</vt:lpstr>
      <vt:lpstr>Pierre T.G. Beauregard </vt:lpstr>
      <vt:lpstr>Thomas “Stonewall” Jackson</vt:lpstr>
      <vt:lpstr>The First Battle of Manassas Junction, or Bull Run</vt:lpstr>
      <vt:lpstr>The Battle of the ironclads: Monitor V. Virginia</vt:lpstr>
      <vt:lpstr>George B. MCClellan</vt:lpstr>
      <vt:lpstr>The Anaconda Plan</vt:lpstr>
      <vt:lpstr>The Battle of Antietam</vt:lpstr>
      <vt:lpstr>Shiloh</vt:lpstr>
      <vt:lpstr>The Battle of Chancellorsville</vt:lpstr>
      <vt:lpstr>Jefferson Davis</vt:lpstr>
      <vt:lpstr>The emancipation proclamation</vt:lpstr>
      <vt:lpstr>ROBERT E. LEe</vt:lpstr>
      <vt:lpstr>Fredericksburg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early battles of the Civil War, 1861 – 1863</dc:title>
  <dc:creator>Adam</dc:creator>
  <cp:lastModifiedBy>Adam</cp:lastModifiedBy>
  <cp:revision>5</cp:revision>
  <dcterms:created xsi:type="dcterms:W3CDTF">2014-01-08T02:06:00Z</dcterms:created>
  <dcterms:modified xsi:type="dcterms:W3CDTF">2014-01-08T03:31:20Z</dcterms:modified>
</cp:coreProperties>
</file>